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3" r:id="rId2"/>
    <p:sldId id="262" r:id="rId3"/>
    <p:sldId id="270" r:id="rId4"/>
    <p:sldId id="264" r:id="rId5"/>
    <p:sldId id="265" r:id="rId6"/>
    <p:sldId id="266" r:id="rId7"/>
    <p:sldId id="267" r:id="rId8"/>
    <p:sldId id="268" r:id="rId9"/>
    <p:sldId id="269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03406-CF7E-4332-BD6D-18F5E87E1B1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2ED7A-0DE2-4EAB-963B-4E5B06F13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48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62ED7A-0DE2-4EAB-963B-4E5B06F139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853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5C04-BAFC-CC2D-73DC-AD4014953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CFC63-FC57-8920-94C6-9813800906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08F21-5054-C016-EB21-6EB4570D5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83D92-088F-CAB2-627E-F24464674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362C5-E6EB-46A4-E803-D357F5D8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24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6C565-8D04-BFED-4980-483B2E08A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F6EA7E-D2F2-E0B2-5E94-BFD355D1E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D9042-56B8-525B-2976-71E55F3A1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1D838-8EDB-5308-C12E-C155FD48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851CF-3955-E95E-39BD-BD8A29C84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5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A9DB78-BDE1-FC1B-0307-5937515D6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C1D96-A4B9-2610-2F8F-C3A4ACC07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E4A79-8E52-2515-0E0E-26FAD37C6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78F13-DE75-8634-D40E-E88ADA9C1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4F42F-1719-F2D2-AA12-C8B81AAFE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10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6D54B-F848-7392-74FB-4B32A0707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F4FAC-9C60-FAC3-CEA6-FF57FD3811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A4A93-F34F-F2D2-8F4E-AF0AD070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01601-A15E-3AC3-2248-1145FBDD8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861F8-D1C4-414D-62D5-510176883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767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2B2A3-1F01-BA68-9B54-E93541DE2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D31DE-6CB7-0959-063B-16E33A919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89D19-5819-D632-E907-68495D5A7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04C19-0234-10F1-F807-982C4DC45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F3F67-D245-9B66-F599-910B6B6FD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366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98EA8-699C-D1D1-6B76-310DB21A0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ADB58-0797-E893-F7EE-B4444678AD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54BFE-C52E-D4B6-D60F-121F983688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E9C30-CEF9-B2FE-F162-04B1F712D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C3ADD1-F102-E106-CBB3-1C4D70849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0441B-12EE-2893-978E-36566F2FD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17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18B47-0E45-A1E4-A772-D6A0511F6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8D36B-3F61-98E8-0319-9EBC8A90D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C56B69-9F0C-1DB0-F6B0-654DA56B9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03214E-000B-5C8F-3943-2614D638A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343FD9-CA54-CFA1-CA59-8EDB6F71A8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22CC6D-2245-9266-F087-B0D8535E0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7C1AF6-A85D-F0E9-7E8C-EE5033DA6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B2464-5676-5F77-E600-CE886CFC0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08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FA90-FBAF-66B5-FD62-B3647AB69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C6513A-D934-BDB0-F4F4-67D724FE6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516210-658F-44D0-BFB6-8F74831EC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70FE6-DE5E-6F04-6D0A-2D6595275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36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3A1DFB-A0BB-DFDC-F27A-E3379CF2F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FB2E0F-A8B0-5DBA-49D4-BF210D7D7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34CD9-81AA-2E61-BAE4-126BCA7F5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239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C49E2-6A9E-C903-12BB-A8D912145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ED84B-65DE-2682-8B65-5EC9F03F7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500DC-9EC6-A2DC-D41A-F744CE1B1B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66C078-F8CE-457E-E1A7-9342E6C44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752B3-7879-73E6-4E41-975A3444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15511-ED14-4CBE-515D-518F794D1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785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22FAD-7451-AD36-5068-DBD54857C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D960DD-0C55-EF7E-481D-4C31CFC8D1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619C47-F68A-6663-7870-98CF94A806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50752A-8972-F659-FBED-8DC746A6E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F9D5E-4DA5-00B8-A9DA-32609964F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40F6FA-7C7E-E3B7-FC6A-214C6C163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49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0F1076-5803-A941-2870-5970769BC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B08DC8-FADF-E425-A174-1735217B7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551AD-102D-9D20-91A1-C5FD894810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AC8D2-2B89-45E4-AFB5-4C44EA7B516A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25925-BA8A-920B-D116-10255A6E6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9877A-1F1A-7CCC-6D5F-FACB2E071B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E228F-5495-46DC-91F8-F24310F75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602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23DE1A-096E-6561-7873-7ABE96E3AD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5" t="901" r="1397" b="2479"/>
          <a:stretch>
            <a:fillRect/>
          </a:stretch>
        </p:blipFill>
        <p:spPr>
          <a:xfrm>
            <a:off x="4827639" y="1219200"/>
            <a:ext cx="7259718" cy="42180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0B4472-117C-AE1A-E3AA-224CE7A7B658}"/>
              </a:ext>
            </a:extLst>
          </p:cNvPr>
          <p:cNvSpPr txBox="1"/>
          <p:nvPr/>
        </p:nvSpPr>
        <p:spPr>
          <a:xfrm>
            <a:off x="95724" y="379482"/>
            <a:ext cx="55335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STOCK MARKET TREND ANALYSIS DASHBOARD</a:t>
            </a:r>
          </a:p>
          <a:p>
            <a:endParaRPr lang="en-US" sz="2400" b="1" dirty="0">
              <a:solidFill>
                <a:schemeClr val="accent2">
                  <a:lumMod val="7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25BFBB-142A-2C7A-90D9-30E3A19A8101}"/>
              </a:ext>
            </a:extLst>
          </p:cNvPr>
          <p:cNvSpPr txBox="1"/>
          <p:nvPr/>
        </p:nvSpPr>
        <p:spPr>
          <a:xfrm>
            <a:off x="104643" y="1409700"/>
            <a:ext cx="461659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bg1"/>
                </a:solidFill>
              </a:rPr>
              <a:t>Objective: To provide a comprehensive, 360-degree view of the selected stock's performance and market behavior over the past year.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bg1"/>
                </a:solidFill>
              </a:rPr>
              <a:t>Overview: The stock trends for TCS, Reliance, and Infosys using Power BI.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bg1"/>
                </a:solidFill>
              </a:rPr>
              <a:t>Core Functionality (User Control): The dashboard is powered by the Dropdown/Slider interface for selecting the company and historical date range. Its core visualization components include the Monthly Price Chart, Daily Return Chart, and Price Distribution Pie Chart.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160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75B8C70-945F-C697-FC81-073AE7496DFA}"/>
              </a:ext>
            </a:extLst>
          </p:cNvPr>
          <p:cNvSpPr/>
          <p:nvPr/>
        </p:nvSpPr>
        <p:spPr>
          <a:xfrm>
            <a:off x="6096000" y="885825"/>
            <a:ext cx="5676900" cy="1219200"/>
          </a:xfrm>
          <a:prstGeom prst="roundRect">
            <a:avLst/>
          </a:prstGeom>
          <a:gradFill>
            <a:gsLst>
              <a:gs pos="75000">
                <a:schemeClr val="accent1">
                  <a:lumMod val="5000"/>
                  <a:lumOff val="95000"/>
                </a:schemeClr>
              </a:gs>
              <a:gs pos="9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Algerian" panose="04020705040A02060702" pitchFamily="82" charset="0"/>
              </a:rPr>
              <a:t>THANK YOU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FBBB5D-8CE6-652F-4A87-8DEA9AC8361A}"/>
              </a:ext>
            </a:extLst>
          </p:cNvPr>
          <p:cNvSpPr/>
          <p:nvPr/>
        </p:nvSpPr>
        <p:spPr>
          <a:xfrm>
            <a:off x="6219825" y="2609850"/>
            <a:ext cx="3810000" cy="352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64648E-2CB6-5CA5-AD3A-3B0AEF3FD875}"/>
              </a:ext>
            </a:extLst>
          </p:cNvPr>
          <p:cNvSpPr txBox="1"/>
          <p:nvPr/>
        </p:nvSpPr>
        <p:spPr>
          <a:xfrm>
            <a:off x="9086850" y="4562476"/>
            <a:ext cx="3286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RAJ KUMAR BAURI </a:t>
            </a:r>
          </a:p>
          <a:p>
            <a:r>
              <a:rPr lang="en-US" dirty="0"/>
              <a:t>AJU/252070</a:t>
            </a:r>
          </a:p>
        </p:txBody>
      </p:sp>
    </p:spTree>
    <p:extLst>
      <p:ext uri="{BB962C8B-B14F-4D97-AF65-F5344CB8AC3E}">
        <p14:creationId xmlns:p14="http://schemas.microsoft.com/office/powerpoint/2010/main" val="2558458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A833D4-259E-92E1-5DF0-FD5F1035B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8448B4-096B-2BCD-7D95-FFEBA778AD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856" y="2074"/>
            <a:ext cx="12199856" cy="6853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softEdge rad="12700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008FB99-5F79-9AFF-23A5-5F2335B5B2DD}"/>
              </a:ext>
            </a:extLst>
          </p:cNvPr>
          <p:cNvSpPr/>
          <p:nvPr/>
        </p:nvSpPr>
        <p:spPr>
          <a:xfrm>
            <a:off x="10180544" y="85247"/>
            <a:ext cx="1894788" cy="923826"/>
          </a:xfrm>
          <a:prstGeom prst="roundRect">
            <a:avLst>
              <a:gd name="adj" fmla="val 34014"/>
            </a:avLst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F8BAF4-BEB1-5BBD-00AE-A9C031C98141}"/>
              </a:ext>
            </a:extLst>
          </p:cNvPr>
          <p:cNvSpPr txBox="1"/>
          <p:nvPr/>
        </p:nvSpPr>
        <p:spPr>
          <a:xfrm>
            <a:off x="810705" y="1404594"/>
            <a:ext cx="59106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Includes KPIs, line charts, bar charts, pie charts, donut charts, and slicers for dynamic analysis.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18EFFD-9A93-9E61-3A7A-7121A14DAA9E}"/>
              </a:ext>
            </a:extLst>
          </p:cNvPr>
          <p:cNvSpPr txBox="1"/>
          <p:nvPr/>
        </p:nvSpPr>
        <p:spPr>
          <a:xfrm>
            <a:off x="386498" y="829559"/>
            <a:ext cx="6334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DASHBOARD OVERVIEW</a:t>
            </a:r>
          </a:p>
        </p:txBody>
      </p:sp>
      <p:sp>
        <p:nvSpPr>
          <p:cNvPr id="6" name="Arrow: Bent-Up 5">
            <a:extLst>
              <a:ext uri="{FF2B5EF4-FFF2-40B4-BE49-F238E27FC236}">
                <a16:creationId xmlns:a16="http://schemas.microsoft.com/office/drawing/2014/main" id="{478194C6-8151-E379-584F-6C1708663770}"/>
              </a:ext>
            </a:extLst>
          </p:cNvPr>
          <p:cNvSpPr/>
          <p:nvPr/>
        </p:nvSpPr>
        <p:spPr>
          <a:xfrm>
            <a:off x="10782692" y="1206631"/>
            <a:ext cx="681873" cy="1376313"/>
          </a:xfrm>
          <a:prstGeom prst="bentUpArrow">
            <a:avLst>
              <a:gd name="adj1" fmla="val 25000"/>
              <a:gd name="adj2" fmla="val 38134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06275E-9D95-0D2C-9F23-6A396BC218D6}"/>
              </a:ext>
            </a:extLst>
          </p:cNvPr>
          <p:cNvSpPr txBox="1"/>
          <p:nvPr/>
        </p:nvSpPr>
        <p:spPr>
          <a:xfrm>
            <a:off x="9045019" y="1624175"/>
            <a:ext cx="23362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Dashboard has a company stocks dropdown Slicer.</a:t>
            </a:r>
          </a:p>
          <a:p>
            <a:r>
              <a:rPr lang="en-US" dirty="0">
                <a:solidFill>
                  <a:schemeClr val="bg1"/>
                </a:solidFill>
              </a:rPr>
              <a:t>Allows switching between TCS, Reliance, and Infosys for focused analysis.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1441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AB362-AA76-C6EE-C891-ABB3B5266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B82062-6428-8A37-944E-6D0180F43B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856" y="2074"/>
            <a:ext cx="12199856" cy="6853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softEdge rad="12700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DBC91C3-7CA6-1BF7-A6D6-DD90FAF2FBE4}"/>
              </a:ext>
            </a:extLst>
          </p:cNvPr>
          <p:cNvSpPr/>
          <p:nvPr/>
        </p:nvSpPr>
        <p:spPr>
          <a:xfrm>
            <a:off x="5858101" y="88491"/>
            <a:ext cx="4259294" cy="816077"/>
          </a:xfrm>
          <a:prstGeom prst="roundRect">
            <a:avLst>
              <a:gd name="adj" fmla="val 35478"/>
            </a:avLst>
          </a:prstGeom>
          <a:blipFill>
            <a:blip r:embed="rId4"/>
            <a:stretch>
              <a:fillRect l="-1801" t="-27708" r="-924" b="-15665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A73A03-3081-DA10-C96D-CD9950F51233}"/>
              </a:ext>
            </a:extLst>
          </p:cNvPr>
          <p:cNvSpPr txBox="1"/>
          <p:nvPr/>
        </p:nvSpPr>
        <p:spPr>
          <a:xfrm>
            <a:off x="3761296" y="1504489"/>
            <a:ext cx="656105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The dashboard includes an interactive slicer that allows you to filter stock data by Quarter 1, Quarter 2, Quarter 3, and Quarter 4.  This slicer helps in quickly analyzing quarter-wise performance of TCS, Reliance, and Infosys, enabling clear comparison of trends across different time periods.</a:t>
            </a:r>
          </a:p>
        </p:txBody>
      </p:sp>
      <p:sp>
        <p:nvSpPr>
          <p:cNvPr id="4" name="Arrow: Up 3">
            <a:extLst>
              <a:ext uri="{FF2B5EF4-FFF2-40B4-BE49-F238E27FC236}">
                <a16:creationId xmlns:a16="http://schemas.microsoft.com/office/drawing/2014/main" id="{4BE98DEA-E969-252A-B637-642A6A7E452D}"/>
              </a:ext>
            </a:extLst>
          </p:cNvPr>
          <p:cNvSpPr/>
          <p:nvPr/>
        </p:nvSpPr>
        <p:spPr>
          <a:xfrm>
            <a:off x="7202078" y="1018095"/>
            <a:ext cx="433633" cy="486394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935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4473D-62DD-DC09-6986-B8CD19BDF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F5E9A4-A6D5-A9A9-6648-53F79FF1A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856" y="2074"/>
            <a:ext cx="12199856" cy="6853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softEdge rad="12700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28781E7-F319-4A5A-ED97-C72FAB6031DF}"/>
              </a:ext>
            </a:extLst>
          </p:cNvPr>
          <p:cNvSpPr/>
          <p:nvPr/>
        </p:nvSpPr>
        <p:spPr>
          <a:xfrm>
            <a:off x="6902245" y="1061882"/>
            <a:ext cx="5132439" cy="3067667"/>
          </a:xfrm>
          <a:prstGeom prst="roundRect">
            <a:avLst>
              <a:gd name="adj" fmla="val 10478"/>
            </a:avLst>
          </a:prstGeom>
          <a:blipFill>
            <a:blip r:embed="rId4"/>
            <a:stretch>
              <a:fillRect l="-2627" t="-5157" r="-2425" b="-515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14B8B4-758B-D031-9686-BBBE61096C0D}"/>
              </a:ext>
            </a:extLst>
          </p:cNvPr>
          <p:cNvSpPr txBox="1"/>
          <p:nvPr/>
        </p:nvSpPr>
        <p:spPr>
          <a:xfrm>
            <a:off x="904973" y="1168924"/>
            <a:ext cx="5132439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High and Low by Month Chart (Slide Content)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This visual shows the </a:t>
            </a:r>
            <a:r>
              <a:rPr lang="en-US" sz="2000" b="1" dirty="0">
                <a:solidFill>
                  <a:schemeClr val="bg1"/>
                </a:solidFill>
              </a:rPr>
              <a:t>monthly high and low stock prices</a:t>
            </a:r>
            <a:r>
              <a:rPr lang="en-US" sz="2000" dirty="0">
                <a:solidFill>
                  <a:schemeClr val="bg1"/>
                </a:solidFill>
              </a:rPr>
              <a:t> for the selected company.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It helps identify </a:t>
            </a:r>
            <a:r>
              <a:rPr lang="en-US" sz="2000" b="1" dirty="0">
                <a:solidFill>
                  <a:schemeClr val="bg1"/>
                </a:solidFill>
              </a:rPr>
              <a:t>price fluctuations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b="1" dirty="0">
                <a:solidFill>
                  <a:schemeClr val="bg1"/>
                </a:solidFill>
              </a:rPr>
              <a:t>market volatility</a:t>
            </a:r>
            <a:r>
              <a:rPr lang="en-US" sz="2000" dirty="0">
                <a:solidFill>
                  <a:schemeClr val="bg1"/>
                </a:solidFill>
              </a:rPr>
              <a:t>, and </a:t>
            </a:r>
            <a:r>
              <a:rPr lang="en-US" sz="2000" b="1" dirty="0">
                <a:solidFill>
                  <a:schemeClr val="bg1"/>
                </a:solidFill>
              </a:rPr>
              <a:t>trend patterns</a:t>
            </a:r>
            <a:r>
              <a:rPr lang="en-US" sz="2000" dirty="0">
                <a:solidFill>
                  <a:schemeClr val="bg1"/>
                </a:solidFill>
              </a:rPr>
              <a:t> across all 12 months.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line chart makes it easy to track </a:t>
            </a:r>
            <a:r>
              <a:rPr lang="en-US" sz="2000" b="1" dirty="0">
                <a:solidFill>
                  <a:schemeClr val="bg1"/>
                </a:solidFill>
              </a:rPr>
              <a:t>rise and fall</a:t>
            </a:r>
            <a:r>
              <a:rPr lang="en-US" sz="2000" dirty="0">
                <a:solidFill>
                  <a:schemeClr val="bg1"/>
                </a:solidFill>
              </a:rPr>
              <a:t> in stock performance and compare strong vs. weak months.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Useful for understanding </a:t>
            </a:r>
            <a:r>
              <a:rPr lang="en-US" sz="2000" b="1" dirty="0">
                <a:solidFill>
                  <a:schemeClr val="bg1"/>
                </a:solidFill>
              </a:rPr>
              <a:t>seasonal behavior</a:t>
            </a:r>
            <a:r>
              <a:rPr lang="en-US" sz="2000" dirty="0">
                <a:solidFill>
                  <a:schemeClr val="bg1"/>
                </a:solidFill>
              </a:rPr>
              <a:t> and </a:t>
            </a:r>
            <a:r>
              <a:rPr lang="en-US" sz="2000" b="1" dirty="0">
                <a:solidFill>
                  <a:schemeClr val="bg1"/>
                </a:solidFill>
              </a:rPr>
              <a:t>long-term movement</a:t>
            </a:r>
            <a:r>
              <a:rPr lang="en-US" sz="2000" dirty="0">
                <a:solidFill>
                  <a:schemeClr val="bg1"/>
                </a:solidFill>
              </a:rPr>
              <a:t> of the stock.</a:t>
            </a:r>
          </a:p>
          <a:p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6FD3D78-1A1E-4A6A-34EA-A6BCEEB2986E}"/>
              </a:ext>
            </a:extLst>
          </p:cNvPr>
          <p:cNvSpPr/>
          <p:nvPr/>
        </p:nvSpPr>
        <p:spPr>
          <a:xfrm>
            <a:off x="6096000" y="2601798"/>
            <a:ext cx="648929" cy="38649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4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362D94-5B09-7AC8-73A5-3651E03E6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A7669D-3070-50E5-55D1-A1D88552C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271"/>
            <a:ext cx="12199856" cy="6853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softEdge rad="12700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F518F28-A29B-D533-9898-212673DB446C}"/>
              </a:ext>
            </a:extLst>
          </p:cNvPr>
          <p:cNvSpPr/>
          <p:nvPr/>
        </p:nvSpPr>
        <p:spPr>
          <a:xfrm>
            <a:off x="7403691" y="4267200"/>
            <a:ext cx="4630994" cy="2485104"/>
          </a:xfrm>
          <a:prstGeom prst="roundRect">
            <a:avLst>
              <a:gd name="adj" fmla="val 10478"/>
            </a:avLst>
          </a:prstGeom>
          <a:blipFill>
            <a:blip r:embed="rId4"/>
            <a:stretch>
              <a:fillRect l="-2627" t="-5157" r="-2425" b="-515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F02125-B592-D609-981B-450CADC1FFA6}"/>
              </a:ext>
            </a:extLst>
          </p:cNvPr>
          <p:cNvSpPr txBox="1"/>
          <p:nvPr/>
        </p:nvSpPr>
        <p:spPr>
          <a:xfrm>
            <a:off x="324540" y="1677971"/>
            <a:ext cx="638853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The donut chart shows that stock prices remained </a:t>
            </a:r>
            <a:r>
              <a:rPr lang="en-US" sz="2000" b="1" dirty="0">
                <a:solidFill>
                  <a:schemeClr val="bg1"/>
                </a:solidFill>
              </a:rPr>
              <a:t>stable across all four quarters</a:t>
            </a:r>
            <a:r>
              <a:rPr lang="en-US" sz="2000" dirty="0">
                <a:solidFill>
                  <a:schemeClr val="bg1"/>
                </a:solidFill>
              </a:rPr>
              <a:t>, with each quarter contributing roughly </a:t>
            </a:r>
            <a:r>
              <a:rPr lang="en-US" sz="2000" b="1" dirty="0">
                <a:solidFill>
                  <a:schemeClr val="bg1"/>
                </a:solidFill>
              </a:rPr>
              <a:t>25%</a:t>
            </a:r>
            <a:r>
              <a:rPr lang="en-US" sz="2000" dirty="0">
                <a:solidFill>
                  <a:schemeClr val="bg1"/>
                </a:solidFill>
              </a:rPr>
              <a:t> to the overall price range. The values between </a:t>
            </a:r>
            <a:r>
              <a:rPr lang="en-US" sz="2000" b="1" dirty="0">
                <a:solidFill>
                  <a:schemeClr val="bg1"/>
                </a:solidFill>
              </a:rPr>
              <a:t>2.69K and 2.79K</a:t>
            </a:r>
            <a:r>
              <a:rPr lang="en-US" sz="2000" dirty="0">
                <a:solidFill>
                  <a:schemeClr val="bg1"/>
                </a:solidFill>
              </a:rPr>
              <a:t> indicate </a:t>
            </a:r>
            <a:r>
              <a:rPr lang="en-US" sz="2000" b="1" dirty="0">
                <a:solidFill>
                  <a:schemeClr val="bg1"/>
                </a:solidFill>
              </a:rPr>
              <a:t>minimal fluctuation</a:t>
            </a:r>
            <a:r>
              <a:rPr lang="en-US" sz="2000" dirty="0">
                <a:solidFill>
                  <a:schemeClr val="bg1"/>
                </a:solidFill>
              </a:rPr>
              <a:t>, suggesting a </a:t>
            </a:r>
            <a:r>
              <a:rPr lang="en-US" sz="2000" b="1" dirty="0">
                <a:solidFill>
                  <a:schemeClr val="bg1"/>
                </a:solidFill>
              </a:rPr>
              <a:t>steady and balanced market trend</a:t>
            </a:r>
            <a:r>
              <a:rPr lang="en-US" sz="2000" dirty="0">
                <a:solidFill>
                  <a:schemeClr val="bg1"/>
                </a:solidFill>
              </a:rPr>
              <a:t> throughout the year. Only a slight increase is seen in Q3, but overall, the quarterly performance is consistent with no major volatility.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BFE647-B8EC-7F66-1E44-891981BC3522}"/>
              </a:ext>
            </a:extLst>
          </p:cNvPr>
          <p:cNvSpPr txBox="1"/>
          <p:nvPr/>
        </p:nvSpPr>
        <p:spPr>
          <a:xfrm>
            <a:off x="506211" y="254524"/>
            <a:ext cx="52818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D</a:t>
            </a:r>
            <a:r>
              <a:rPr lang="en-US" sz="3200" dirty="0">
                <a:solidFill>
                  <a:schemeClr val="bg1"/>
                </a:solidFill>
              </a:rPr>
              <a:t>onut Chart: Price Range by Quarter – Explanation</a:t>
            </a:r>
          </a:p>
        </p:txBody>
      </p:sp>
    </p:spTree>
    <p:extLst>
      <p:ext uri="{BB962C8B-B14F-4D97-AF65-F5344CB8AC3E}">
        <p14:creationId xmlns:p14="http://schemas.microsoft.com/office/powerpoint/2010/main" val="24298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A7FF0-20D6-4EF7-A19C-04E6B5FC7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A63DA6-97E8-C849-D121-892F0B2D6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856" y="2074"/>
            <a:ext cx="12199856" cy="6853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softEdge rad="12700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60BFD50-8D18-CC4C-4B9C-0AA86D5BAA8E}"/>
              </a:ext>
            </a:extLst>
          </p:cNvPr>
          <p:cNvSpPr/>
          <p:nvPr/>
        </p:nvSpPr>
        <p:spPr>
          <a:xfrm>
            <a:off x="2330245" y="4355691"/>
            <a:ext cx="4925961" cy="2379406"/>
          </a:xfrm>
          <a:prstGeom prst="roundRect">
            <a:avLst>
              <a:gd name="adj" fmla="val 10478"/>
            </a:avLst>
          </a:prstGeom>
          <a:blipFill>
            <a:blip r:embed="rId4"/>
            <a:stretch>
              <a:fillRect l="-2627" t="-11304" r="-2425" b="-5377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70130E-34E3-B282-41CF-F35803D25110}"/>
              </a:ext>
            </a:extLst>
          </p:cNvPr>
          <p:cNvSpPr txBox="1"/>
          <p:nvPr/>
        </p:nvSpPr>
        <p:spPr>
          <a:xfrm>
            <a:off x="480767" y="197806"/>
            <a:ext cx="6004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Daily Return % by Day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8B3275-A092-8F04-4E14-2981C4B922C2}"/>
              </a:ext>
            </a:extLst>
          </p:cNvPr>
          <p:cNvSpPr txBox="1"/>
          <p:nvPr/>
        </p:nvSpPr>
        <p:spPr>
          <a:xfrm>
            <a:off x="3921550" y="1517559"/>
            <a:ext cx="72869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chart shows </a:t>
            </a:r>
            <a:r>
              <a:rPr lang="en-US" sz="2400" b="1" dirty="0">
                <a:solidFill>
                  <a:schemeClr val="bg1"/>
                </a:solidFill>
              </a:rPr>
              <a:t>high day-to-day volatility</a:t>
            </a:r>
            <a:r>
              <a:rPr lang="en-US" sz="2400" dirty="0">
                <a:solidFill>
                  <a:schemeClr val="bg1"/>
                </a:solidFill>
              </a:rPr>
              <a:t>, with frequent shifts between positive (green) and negative (red/brown) returns. Some days record strong gains, while others show equally sharp losses, indicating an </a:t>
            </a:r>
            <a:r>
              <a:rPr lang="en-US" sz="2400" b="1" dirty="0">
                <a:solidFill>
                  <a:schemeClr val="bg1"/>
                </a:solidFill>
              </a:rPr>
              <a:t>unstable and highly fluctuating market trend</a:t>
            </a:r>
            <a:r>
              <a:rPr lang="en-US" sz="2400" dirty="0">
                <a:solidFill>
                  <a:schemeClr val="bg1"/>
                </a:solidFill>
              </a:rPr>
              <a:t> throughout the month.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568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8EC73-E8C5-8C54-3C92-8626E8A59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464EC8-AD5C-7F7B-C25F-0966795D7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856" y="2074"/>
            <a:ext cx="12199856" cy="6853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softEdge rad="12700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134D97F-EA27-1384-5383-7CEEEBCB486F}"/>
              </a:ext>
            </a:extLst>
          </p:cNvPr>
          <p:cNvSpPr/>
          <p:nvPr/>
        </p:nvSpPr>
        <p:spPr>
          <a:xfrm>
            <a:off x="4493342" y="1150374"/>
            <a:ext cx="2340077" cy="2998838"/>
          </a:xfrm>
          <a:prstGeom prst="roundRect">
            <a:avLst>
              <a:gd name="adj" fmla="val 10478"/>
            </a:avLst>
          </a:prstGeom>
          <a:blipFill>
            <a:blip r:embed="rId4"/>
            <a:stretch>
              <a:fillRect l="-4728" t="-4105" r="-3361" b="-7015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272757-2A79-EB0F-E1CF-5431EF165E64}"/>
              </a:ext>
            </a:extLst>
          </p:cNvPr>
          <p:cNvSpPr txBox="1"/>
          <p:nvPr/>
        </p:nvSpPr>
        <p:spPr>
          <a:xfrm>
            <a:off x="575034" y="1093509"/>
            <a:ext cx="33182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Donut </a:t>
            </a:r>
          </a:p>
          <a:p>
            <a:r>
              <a:rPr lang="en-US" sz="40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Chart </a:t>
            </a:r>
          </a:p>
          <a:p>
            <a:r>
              <a:rPr lang="en-US" sz="40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Explanation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10D358-5D76-ED54-4F7C-8E9B72136D3D}"/>
              </a:ext>
            </a:extLst>
          </p:cNvPr>
          <p:cNvSpPr txBox="1"/>
          <p:nvPr/>
        </p:nvSpPr>
        <p:spPr>
          <a:xfrm>
            <a:off x="7277493" y="1310326"/>
            <a:ext cx="442117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donut chart shows how different stock values contribute to the overall market data. Each slice represents a stock/category, with its value and percentage share. The colors highlight performance differences, helping quickly compare which segments are stronger or weaker.</a:t>
            </a:r>
          </a:p>
        </p:txBody>
      </p:sp>
    </p:spTree>
    <p:extLst>
      <p:ext uri="{BB962C8B-B14F-4D97-AF65-F5344CB8AC3E}">
        <p14:creationId xmlns:p14="http://schemas.microsoft.com/office/powerpoint/2010/main" val="991617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B4B3B-15D7-3BAD-F433-7AD6C82FE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EC60F5-D1BF-FB4A-2DE1-3E37B6A44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856" y="2074"/>
            <a:ext cx="12199856" cy="6853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softEdge rad="12700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B5ED217-D0FD-98FC-BBB2-F7E31C1E4DD7}"/>
              </a:ext>
            </a:extLst>
          </p:cNvPr>
          <p:cNvSpPr/>
          <p:nvPr/>
        </p:nvSpPr>
        <p:spPr>
          <a:xfrm>
            <a:off x="273377" y="4404853"/>
            <a:ext cx="2007707" cy="2276320"/>
          </a:xfrm>
          <a:prstGeom prst="roundRect">
            <a:avLst>
              <a:gd name="adj" fmla="val 10478"/>
            </a:avLst>
          </a:prstGeom>
          <a:blipFill>
            <a:blip r:embed="rId4"/>
            <a:stretch>
              <a:fillRect l="-9567" t="-15026" r="-7962" b="-7415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52C4B0-BAD8-4F3F-42BA-98B348208C85}"/>
              </a:ext>
            </a:extLst>
          </p:cNvPr>
          <p:cNvSpPr txBox="1"/>
          <p:nvPr/>
        </p:nvSpPr>
        <p:spPr>
          <a:xfrm>
            <a:off x="6617616" y="783545"/>
            <a:ext cx="5015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</a:t>
            </a:r>
            <a:r>
              <a:rPr lang="en-US" sz="2400" dirty="0">
                <a:solidFill>
                  <a:schemeClr val="bg1"/>
                </a:solidFill>
              </a:rPr>
              <a:t>ASHBOARD HAS SOME KPI CARDS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7EEDDE-C547-57DC-F15C-886571584362}"/>
              </a:ext>
            </a:extLst>
          </p:cNvPr>
          <p:cNvSpPr txBox="1"/>
          <p:nvPr/>
        </p:nvSpPr>
        <p:spPr>
          <a:xfrm>
            <a:off x="3280527" y="2365236"/>
            <a:ext cx="53167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This KPI card shows the </a:t>
            </a:r>
            <a:r>
              <a:rPr lang="en-US" sz="2400" b="1" dirty="0">
                <a:solidFill>
                  <a:schemeClr val="bg1"/>
                </a:solidFill>
              </a:rPr>
              <a:t>total traded volume</a:t>
            </a:r>
            <a:r>
              <a:rPr lang="en-US" sz="2400" dirty="0">
                <a:solidFill>
                  <a:schemeClr val="bg1"/>
                </a:solidFill>
              </a:rPr>
              <a:t>, which is </a:t>
            </a:r>
            <a:r>
              <a:rPr lang="en-US" sz="2400" b="1" dirty="0">
                <a:solidFill>
                  <a:schemeClr val="bg1"/>
                </a:solidFill>
              </a:rPr>
              <a:t>309 million</a:t>
            </a:r>
            <a:r>
              <a:rPr lang="en-US" sz="2400" dirty="0">
                <a:solidFill>
                  <a:schemeClr val="bg1"/>
                </a:solidFill>
              </a:rPr>
              <a:t>. It highlights the overall market activity by summing all stock volumes in the dataset.</a:t>
            </a:r>
          </a:p>
        </p:txBody>
      </p:sp>
    </p:spTree>
    <p:extLst>
      <p:ext uri="{BB962C8B-B14F-4D97-AF65-F5344CB8AC3E}">
        <p14:creationId xmlns:p14="http://schemas.microsoft.com/office/powerpoint/2010/main" val="16872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BC209-5451-6026-85BD-F7EB33744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7888FA-8DC6-26E6-DBB5-6345BA35B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856" y="2074"/>
            <a:ext cx="12199856" cy="6853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softEdge rad="12700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43386F-8513-73BC-92B4-9DC370C60FE0}"/>
              </a:ext>
            </a:extLst>
          </p:cNvPr>
          <p:cNvSpPr/>
          <p:nvPr/>
        </p:nvSpPr>
        <p:spPr>
          <a:xfrm>
            <a:off x="204552" y="875071"/>
            <a:ext cx="4131474" cy="3038168"/>
          </a:xfrm>
          <a:prstGeom prst="roundRect">
            <a:avLst>
              <a:gd name="adj" fmla="val 10478"/>
            </a:avLst>
          </a:prstGeom>
          <a:blipFill>
            <a:blip r:embed="rId4"/>
            <a:stretch>
              <a:fillRect l="-192" t="2" r="-237" b="2486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C7C155-6C07-B79D-700E-7B6C4756B260}"/>
              </a:ext>
            </a:extLst>
          </p:cNvPr>
          <p:cNvSpPr txBox="1"/>
          <p:nvPr/>
        </p:nvSpPr>
        <p:spPr>
          <a:xfrm>
            <a:off x="3396006" y="44074"/>
            <a:ext cx="53921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KPI Card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61EFCF-F3A5-55F1-CFD2-00F417D767DA}"/>
              </a:ext>
            </a:extLst>
          </p:cNvPr>
          <p:cNvSpPr txBox="1"/>
          <p:nvPr/>
        </p:nvSpPr>
        <p:spPr>
          <a:xfrm>
            <a:off x="4637987" y="917071"/>
            <a:ext cx="572207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These KPI cards present a complete overview of stock price behavior during the trading period. The </a:t>
            </a:r>
            <a:r>
              <a:rPr lang="en-US" sz="2400" b="1" dirty="0">
                <a:solidFill>
                  <a:schemeClr val="bg1"/>
                </a:solidFill>
              </a:rPr>
              <a:t>Sum of Open (1.03M)</a:t>
            </a:r>
            <a:r>
              <a:rPr lang="en-US" sz="2400" dirty="0">
                <a:solidFill>
                  <a:schemeClr val="bg1"/>
                </a:solidFill>
              </a:rPr>
              <a:t> shows the total market value at the start of trading, while the </a:t>
            </a:r>
            <a:r>
              <a:rPr lang="en-US" sz="2400" b="1" dirty="0">
                <a:solidFill>
                  <a:schemeClr val="bg1"/>
                </a:solidFill>
              </a:rPr>
              <a:t>Sum of Close (1.03M)</a:t>
            </a:r>
            <a:r>
              <a:rPr lang="en-US" sz="2400" dirty="0">
                <a:solidFill>
                  <a:schemeClr val="bg1"/>
                </a:solidFill>
              </a:rPr>
              <a:t> reflects how the market ended. The </a:t>
            </a:r>
            <a:r>
              <a:rPr lang="en-US" sz="2400" b="1" dirty="0">
                <a:solidFill>
                  <a:schemeClr val="bg1"/>
                </a:solidFill>
              </a:rPr>
              <a:t>Sum of High (1.04M)</a:t>
            </a:r>
            <a:r>
              <a:rPr lang="en-US" sz="2400" dirty="0">
                <a:solidFill>
                  <a:schemeClr val="bg1"/>
                </a:solidFill>
              </a:rPr>
              <a:t> captures the combined peak prices reached across all stocks, showing the market’s maximum strength, and the </a:t>
            </a:r>
            <a:r>
              <a:rPr lang="en-US" sz="2400" b="1" dirty="0">
                <a:solidFill>
                  <a:schemeClr val="bg1"/>
                </a:solidFill>
              </a:rPr>
              <a:t>Sum of Low (1.03M)</a:t>
            </a:r>
            <a:r>
              <a:rPr lang="en-US" sz="2400" dirty="0">
                <a:solidFill>
                  <a:schemeClr val="bg1"/>
                </a:solidFill>
              </a:rPr>
              <a:t> represents the lowest points recorded, indicating overall market dips and volatility. Together, these metrics provide a clear picture of market movement and price fluctuations throughout the session.</a:t>
            </a:r>
          </a:p>
        </p:txBody>
      </p:sp>
    </p:spTree>
    <p:extLst>
      <p:ext uri="{BB962C8B-B14F-4D97-AF65-F5344CB8AC3E}">
        <p14:creationId xmlns:p14="http://schemas.microsoft.com/office/powerpoint/2010/main" val="2859510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163</TotalTime>
  <Words>599</Words>
  <Application>Microsoft Office PowerPoint</Application>
  <PresentationFormat>Widescreen</PresentationFormat>
  <Paragraphs>32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Algerian</vt:lpstr>
      <vt:lpstr>Arial</vt:lpstr>
      <vt:lpstr>Arial Rounded MT Bold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 Kumar Bauri</dc:creator>
  <cp:lastModifiedBy>Raj Kumar Bauri</cp:lastModifiedBy>
  <cp:revision>7</cp:revision>
  <dcterms:created xsi:type="dcterms:W3CDTF">2025-11-30T09:52:46Z</dcterms:created>
  <dcterms:modified xsi:type="dcterms:W3CDTF">2025-12-10T18:46:00Z</dcterms:modified>
</cp:coreProperties>
</file>

<file path=docProps/thumbnail.jpeg>
</file>